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0" r:id="rId23"/>
    <p:sldId id="283" r:id="rId24"/>
    <p:sldId id="284" r:id="rId25"/>
    <p:sldId id="269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5008" y="-1190992"/>
            <a:ext cx="6957392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1" t="8311" r="4483" b="2724"/>
          <a:stretch/>
        </p:blipFill>
        <p:spPr bwMode="auto">
          <a:xfrm>
            <a:off x="780228" y="2528498"/>
            <a:ext cx="3779031" cy="364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9336" y="828465"/>
            <a:ext cx="577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№82»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5845" y="1179723"/>
            <a:ext cx="113052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маленькие строители»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(долгосрочный проект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во второй младшей группе)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4941168"/>
            <a:ext cx="3306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Н.А. Артемова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5738" y="5579948"/>
            <a:ext cx="88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этап (по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двум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направлениям)</a:t>
            </a:r>
            <a:r>
              <a:rPr lang="ru-RU" sz="20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проекта.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- Дети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algn="just">
              <a:buAutoNum type="arabicPeriod"/>
            </a:pP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7202643"/>
              </p:ext>
            </p:extLst>
          </p:nvPr>
        </p:nvGraphicFramePr>
        <p:xfrm>
          <a:off x="769656" y="1772816"/>
          <a:ext cx="7604688" cy="4398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266"/>
                <a:gridCol w="2537711"/>
                <a:gridCol w="2537711"/>
              </a:tblGrid>
              <a:tr h="3593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3172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Дидактическая игра: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«Учимся, играя!»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Знакомство с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конструктором.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НОД: «Горка с лесенками».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Дать представление о строительном материале: кубик, кирпичик, пластина, призма. Развивать наглядно-действенное мышление.</a:t>
                      </a:r>
                    </a:p>
                    <a:p>
                      <a:pPr algn="ctr"/>
                      <a:endParaRPr lang="ru-RU" sz="1600" b="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4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Познакомить с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лего</a:t>
                      </a:r>
                      <a:r>
                        <a:rPr lang="ru-RU" sz="14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конструктором. Закреплять знания цвета и формы.</a:t>
                      </a:r>
                      <a:endParaRPr lang="ru-RU" sz="14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4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детей строить горку с двумя лесенками. Помочь овладевать элементарными конструкторскими навыками: приставлять, надставлять.</a:t>
                      </a:r>
                      <a:endParaRPr lang="ru-RU" sz="14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14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строить простейшие постройки.</a:t>
                      </a:r>
                      <a:endParaRPr lang="ru-RU" sz="14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18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2241738"/>
              </p:ext>
            </p:extLst>
          </p:nvPr>
        </p:nvGraphicFramePr>
        <p:xfrm>
          <a:off x="899593" y="836712"/>
          <a:ext cx="7344816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376263"/>
                <a:gridCol w="25202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Игровое упражнение «Пирамидка»</a:t>
                      </a: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Дид</a:t>
                      </a:r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игра:</a:t>
                      </a: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«Чудесный мешочек»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Игровое задание</a:t>
                      </a: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«Дорожки»</a:t>
                      </a:r>
                    </a:p>
                    <a:p>
                      <a:pPr rtl="0"/>
                      <a:endParaRPr lang="ru-RU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endParaRPr lang="ru-RU" sz="1600" b="1" i="0" u="none" strike="noStrike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Беседа: «Все люди трудятся».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детей называть знакомые геометрические фигуры, различать по цвету, по форме, по размеру.</a:t>
                      </a: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Развивать умение находить и на ощупь определять фигуру, называть ее.</a:t>
                      </a:r>
                    </a:p>
                    <a:p>
                      <a:pPr algn="ctr" rtl="0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Учить детей строить дорожки, варьируя их в длину.</a:t>
                      </a:r>
                      <a:r>
                        <a:rPr lang="ru-RU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Продолжать знакомить со свойствами основных деталей: кирпичик, пластина.</a:t>
                      </a:r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/>
                      <a:r>
                        <a:rPr lang="ru-RU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Формировать пространственные признаки «длинный».</a:t>
                      </a:r>
                    </a:p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Дать детям представление о том, что все люди трудятся, вызвать уважение к тем, кто трудится, делает вещи, строит дома и прочее.</a:t>
                      </a:r>
                    </a:p>
                    <a:p>
                      <a:pPr algn="ctr"/>
                      <a:endParaRPr lang="ru-RU" sz="1200" b="0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5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751305"/>
              </p:ext>
            </p:extLst>
          </p:nvPr>
        </p:nvGraphicFramePr>
        <p:xfrm>
          <a:off x="827584" y="764704"/>
          <a:ext cx="7488831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277"/>
                <a:gridCol w="2112235"/>
                <a:gridCol w="28803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Игровое задание «Дорожки»</a:t>
                      </a:r>
                      <a:endParaRPr lang="ru-RU" sz="1600" b="1" i="0" kern="120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«Накладываем детали»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:«Мебель в нашей группе»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«Мебель для комнаты».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учить детей преобразовывать  дорожки в длину по предложению воспитателя.</a:t>
                      </a:r>
                    </a:p>
                    <a:p>
                      <a:pPr algn="ctr"/>
                      <a:endParaRPr lang="ru-RU" sz="1400" b="0" i="0" dirty="0" smtClean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Формировать пространственные признаки «узкий -широкий».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выкладывать изображения способом накладывания объемных деталей одной из граней на рисунок.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Рассмотреть с детьми кукольную мебель, выделить в предметах «общее» и «различное». Формировать порядок обследования образца (стол: сначала ножки, потом крышка). Развивать речь детей (словарь: над, под, внизу).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способность выделять в предметах их функциональные части.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анализировать образец.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9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1933272"/>
              </p:ext>
            </p:extLst>
          </p:nvPr>
        </p:nvGraphicFramePr>
        <p:xfrm>
          <a:off x="865291" y="764704"/>
          <a:ext cx="7416825" cy="536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275"/>
                <a:gridCol w="1378450"/>
                <a:gridCol w="3566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 «Знаю профессии»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НОД:1)«Ворота – широкие и узкие».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«Ворота - низкие и высокие»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«Украшение для группы»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Игровое задание «Домик для зверят»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Обогащать представления детей о различных видах труда, профессиях. Учить узнавать профессию «строитель», чем занимается.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Закрепить названия деталей строительного материала; соотносить размеры построек с размерами игрушек. Формировать пространственные представления. Развивать поисковую деятельность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склеивать колечки  из готовых полосок.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учить детей огораживать небольшое пространство кирпичиками и пластинами, устанавливая их вертикально и горизонтально(друг на друга),построить предметы мебели, используя детали по желанию, побуждать детей к совместным играм.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84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7718221"/>
              </p:ext>
            </p:extLst>
          </p:nvPr>
        </p:nvGraphicFramePr>
        <p:xfrm>
          <a:off x="829288" y="764704"/>
          <a:ext cx="748883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42483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«Найди фигуру»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по замыслу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находить геометрические фигуры кубик, кирпичик, пластину.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отыскать похожие детали, а также найти эти детали на карточке.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Закреплять полученные навыки.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заранее обдумывать содержание будущей постройки, давать общее описание.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8" name="Picture 4" descr="http://img.minona.com.ua/p/9/3/7/5/6/937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17" b="7662"/>
          <a:stretch/>
        </p:blipFill>
        <p:spPr bwMode="auto">
          <a:xfrm>
            <a:off x="2701496" y="4200173"/>
            <a:ext cx="3744415" cy="189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18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1083354"/>
              </p:ext>
            </p:extLst>
          </p:nvPr>
        </p:nvGraphicFramePr>
        <p:xfrm>
          <a:off x="829288" y="764704"/>
          <a:ext cx="7488832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42483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Дидактическое  упражнение «Бумажные мячики»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«Что лишнее?»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детей со свойствами бумаги, учить мять салфетки двумя руками и катать из них шарики-мячики; развивать мелкую моторику, интерес к игре с бумагой.</a:t>
                      </a: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 предлагает детям поиграть с мячиками. Их можно подбрасывать, катать и даже дуть на них.</a:t>
                      </a:r>
                    </a:p>
                    <a:p>
                      <a:pPr algn="just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понимать суть задания, правильно называть геометрические фигуры.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631" y="4923295"/>
            <a:ext cx="2412497" cy="116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84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508254"/>
              </p:ext>
            </p:extLst>
          </p:nvPr>
        </p:nvGraphicFramePr>
        <p:xfrm>
          <a:off x="829288" y="764704"/>
          <a:ext cx="74888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342483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 игра «Составление геометрических фигур»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НОД:1) «Мост для пешеходов».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2)«Мост для автомобилей»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Упражнять в составлении геометрических фигур на плоскости стола, анализе и обследовании их зрительно-осязаемым способом.</a:t>
                      </a: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Материал: счётные палочки.</a:t>
                      </a: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строить мосты несложной конструкции. Дать представление об их назначении, о том, что мосты бывают для пешеходов, автомобилей. Научить детей самостоятельно подбирать необходимые детали по величине, цвету, форме. Учить работать по схеме.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36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5367791"/>
              </p:ext>
            </p:extLst>
          </p:nvPr>
        </p:nvGraphicFramePr>
        <p:xfrm>
          <a:off x="829288" y="764704"/>
          <a:ext cx="7488832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36"/>
                <a:gridCol w="1905464"/>
                <a:gridCol w="342483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«Одноэтажный дом»;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 «Теремки»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игра: «Строим дом»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сооружать в определенной  последовательности  прочную постройку с перекрытием, оставляя промежутки для дверей, окон. Учить работать по схеме.</a:t>
                      </a: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</a:t>
                      </a:r>
                      <a:r>
                        <a:rPr lang="ru-RU" sz="17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знакомить детей со строительными профессиями, обратить внимание на роль техники, облегчающей труд строителей, научить детей сооружать постройку несложной конструкции, воспитать дружеские взаимоотношения в коллективе, расширить знания детей об особенностях труда строителей.</a:t>
                      </a:r>
                      <a:endParaRPr lang="ru-RU" sz="17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397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892297"/>
              </p:ext>
            </p:extLst>
          </p:nvPr>
        </p:nvGraphicFramePr>
        <p:xfrm>
          <a:off x="829288" y="764704"/>
          <a:ext cx="748883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36"/>
                <a:gridCol w="1905464"/>
                <a:gridCol w="3424832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«Геометрическое домино»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мастерская: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«Кораблики»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различать четыре цвета (красный, синий, желтый, зеленый);по предложению взрослого отбирать фигуры определенного цвета.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мастерить простейшие поделки из природного материала. Учить бережно относиться к материалам.</a:t>
                      </a:r>
                      <a:endParaRPr lang="ru-RU" sz="17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5" t="25034" r="8620" b="22000"/>
          <a:stretch/>
        </p:blipFill>
        <p:spPr bwMode="auto">
          <a:xfrm>
            <a:off x="2664372" y="4293096"/>
            <a:ext cx="3785491" cy="1810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0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487075"/>
              </p:ext>
            </p:extLst>
          </p:nvPr>
        </p:nvGraphicFramePr>
        <p:xfrm>
          <a:off x="829288" y="764704"/>
          <a:ext cx="748883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36"/>
                <a:gridCol w="1080120"/>
                <a:gridCol w="425017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картины «Машины на нашей улице»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НОД:1) «Грузовая машина»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 «Фургон»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 игра «Космонавты».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знакомить детей с транспортными средствами, из каких деталей состоит та или иная  машина. Обогащать словарный запас.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конструировать грузовой автомобиль,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фургон. Анализировать образец, преобразовывать постройку(удлинять, применяя длинные пластины).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представление о цилиндре и его свойствах.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с работой космонавтов, дать детям элементарные представления о ракете, их значении, строении.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строить по образцу ракету.</a:t>
                      </a:r>
                      <a:endParaRPr lang="ru-RU" sz="17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9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2125854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обществу необходимы социально активные, самостоятельные и творческие люди, способные к саморазвитию. Инновационные процессы в системе образования требуют новой организации системы в целом. Особое значение придаётся дошкольному воспитанию.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Одной из первостепенных задач современного дошкольного образования является развитие личности ребёнка, его познавательных и творческих способностей, которые составляют основу активного познания окружающего мира.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Формирование мотивации развития и обучения дошкольников, а также творческой познавательной деятельности, - вот главные задачи, которые стоят сегодня перед педагогом в рамках образовательных стандартов. Эти непростые задачи, в первую очередь, требуют создания особых условий обучения. В связи с этим особое значение отведено конструированию.         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Конструирование в ФГОС определено как компонент обязательной части программы, вид деятельности, способствующей развитию исследовательской и творческой активности детей, а также умений наблюдать и экспериментировать.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Актуальность.</a:t>
            </a:r>
          </a:p>
          <a:p>
            <a:pPr lvl="0" algn="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Ребёнок – прирождённый конструктор,</a:t>
            </a:r>
          </a:p>
          <a:p>
            <a:pPr lvl="0" algn="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изобретатель и исследователь».</a:t>
            </a:r>
          </a:p>
          <a:p>
            <a:pPr lvl="0" algn="r"/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Л.В. </a:t>
            </a:r>
            <a:r>
              <a:rPr lang="ru-RU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Куцакова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15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357479"/>
              </p:ext>
            </p:extLst>
          </p:nvPr>
        </p:nvGraphicFramePr>
        <p:xfrm>
          <a:off x="829288" y="764704"/>
          <a:ext cx="748883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36"/>
                <a:gridCol w="1080120"/>
                <a:gridCol w="425017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 игра «Поможем ежам»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работать по схеме, используя карточку как образец.</a:t>
                      </a:r>
                    </a:p>
                    <a:p>
                      <a:pPr algn="just"/>
                      <a:r>
                        <a:rPr lang="ru-RU" sz="17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строить мост по условию и образцу. Закрепить умение строить забор из строительного материала. Развивать мышление, мелкую мускулатуру рук. Воспитывать отзывчивость, желание оказать помощь.</a:t>
                      </a:r>
                      <a:endParaRPr lang="ru-RU" sz="17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0513" y="3469478"/>
            <a:ext cx="3866381" cy="25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367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20578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6615488"/>
              </p:ext>
            </p:extLst>
          </p:nvPr>
        </p:nvGraphicFramePr>
        <p:xfrm>
          <a:off x="829288" y="764704"/>
          <a:ext cx="7488832" cy="528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8536"/>
                <a:gridCol w="1440160"/>
                <a:gridCol w="389013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игра: «Подбери по форме»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Творческая мастерская «Лесные человечки»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 игра «Конструируем из палочек»</a:t>
                      </a:r>
                    </a:p>
                    <a:p>
                      <a:pPr algn="ctr"/>
                      <a:endParaRPr lang="ru-RU" sz="16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Обобщающее занятие с участием родителей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«Город моей мечты»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</a:p>
                    <a:p>
                      <a:pPr algn="ctr"/>
                      <a:endParaRPr lang="ru-RU" sz="1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выделять предметы определенной формы, называть их. Развивать внимание, наблюдательность.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Продолжать учить детей работать с природным материалом. Развивать воображение, фантазию.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Учить детей классифицировать палочки по длине, узнавать по контуру предметы, закреплять названия знакомых геометрических фигур.</a:t>
                      </a:r>
                    </a:p>
                    <a:p>
                      <a:pPr algn="just"/>
                      <a:endParaRPr lang="ru-RU" sz="14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Способствовать установлению и развитию отношений партнерства и сотрудничества родителя с ребенком.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Расширять возможности понимания своего ребенка.</a:t>
                      </a:r>
                    </a:p>
                    <a:p>
                      <a:pPr algn="just"/>
                      <a:r>
                        <a:rPr lang="ru-RU" sz="14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Развивать творческое воображение, фантазию.</a:t>
                      </a: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7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03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Направление «Воспитатель - Родители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планирование работы с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младшей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7718030"/>
              </p:ext>
            </p:extLst>
          </p:nvPr>
        </p:nvGraphicFramePr>
        <p:xfrm>
          <a:off x="827584" y="1892977"/>
          <a:ext cx="7488832" cy="415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368152"/>
                <a:gridCol w="2592288"/>
              </a:tblGrid>
              <a:tr h="4041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Родительское собрание на тему: «Юные строители»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««Создание условий для организации конструктивной деятельности».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Привлечь родителей к изготовлению строительных деталей: пластины, цилиндры.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поделок «Дары осени»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Стенд для родителей   «Приемы конструирования».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«Конструкторы бывают разные»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Помочь родителям в создании условий для развития у детей познавательно – творческих способностей через организацию конструктивной деятельности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45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807"/>
              </p:ext>
            </p:extLst>
          </p:nvPr>
        </p:nvGraphicFramePr>
        <p:xfrm>
          <a:off x="827584" y="836712"/>
          <a:ext cx="7488832" cy="425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368152"/>
                <a:gridCol w="25922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«Виды конструирования и их значение в жизни младшего дошкольника».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«Елочка-зеленая иголочка»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Домашнее задание «Делимся семейным опытом»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фотоальбома «Строим всей семьей»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стенда «Что должен знать и уметь ребёнок в определённом </a:t>
                      </a:r>
                      <a:r>
                        <a:rPr lang="ru-RU" sz="160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возрасте».</a:t>
                      </a:r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поделок «Дадим коробкам вторую жизнь».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2965781" cy="15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5924411"/>
              </p:ext>
            </p:extLst>
          </p:nvPr>
        </p:nvGraphicFramePr>
        <p:xfrm>
          <a:off x="827584" y="836713"/>
          <a:ext cx="7488832" cy="4253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1368152"/>
                <a:gridCol w="2592288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« Как развивать детское творчество».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«Весна, весна! Цветы, цветы!»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Папка передвижка «Рекомендации для родителей»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 стол «Учимся, играя».</a:t>
                      </a: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«Бумажная сказка»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Консультация: «Развиваем самостоятельность».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Занятие-игра «Город моей мечты»</a:t>
                      </a:r>
                    </a:p>
                    <a:p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Помочь родителям в создании условий для развития у детей познавательно – творческих способностей через организацию конструктивной деятельности.</a:t>
                      </a:r>
                      <a:endParaRPr lang="ru-RU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715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40324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заключительный.</a:t>
            </a:r>
            <a:endParaRPr lang="ru-RU" sz="2400" u="sng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тем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находят ли отражение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самостоятельной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знания,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детьми в ходе</a:t>
            </a: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Подвести итоги.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704" y="2708920"/>
            <a:ext cx="3672408" cy="33472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05058" y="3777119"/>
            <a:ext cx="2618869" cy="23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28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  <a:endParaRPr lang="ru-RU" sz="24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реализации проекта можно сказать, что  цель проекта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– маленькие строители»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достигнута. Поставленные задачи выполнены.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показала, что организация работы в ДОУ по конструированию может быть увлекательной, разнообразной, личностно и общественно значимой. В результате проведенной работы, было отмечено улучшение качества знаний и умений детей при сооружении индивидуальных и коллективных построек. Дети принимали активное участие в проекте, делились собственным опытом.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проектной деятельности дети научились работать по образцу, анализировать схематичные рисунки. Своими достижениями дети делятся в группе, а у родителей непременно появляется уверенность в своих детях – активных творцов, способных добиваться поставленной цели.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совместной деятельности дети стали более самостоятельными, формируется обогащение представлений об окружающем мире, повысилась наблюдательность, любознательность дошкольников.</a:t>
            </a:r>
            <a:endParaRPr lang="ru-RU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51344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мотивировать малышей к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конструктивной деятельности?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 задача 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работающего  с  малышами  3–4 лет -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 у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желание к созданию построек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поделок. Для этого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приемлемой будет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игровая  мотивация,  поскольку  роль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еще очень велика.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Увлечённый   желанием   помочь   или   порадовать  игрового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    ребёнок    примет   проблемную   ситуацию,   которую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придумает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и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действовать в ней.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9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10406"/>
            <a:ext cx="74168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9114" y="723863"/>
            <a:ext cx="738529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подчёркивают необходимость обеспечения преемственности целей, задач и содержания дошкольного образования, предполагает разработку новых образовательных моделей, в основу которых должны входить образовательные технологии, соответствующие принципам:</a:t>
            </a:r>
          </a:p>
          <a:p>
            <a:pPr lvl="0" algn="just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и разнообразия содержания образовательных программ;</a:t>
            </a:r>
          </a:p>
          <a:p>
            <a:pPr lvl="0" algn="just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единство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развивающих, воспитательных и образовательных целей и задач в совместной и самостоятельной деятельности взрослого и ребёнка;</a:t>
            </a:r>
          </a:p>
          <a:p>
            <a:pPr lvl="0" algn="just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учёта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ведущего вида деятельности дошкольника – игры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По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 сути, конструирование относится к инновационным технологиям, обладает широким образовательным потенциалом. Деятельность с конструктором, как с дидактическим материалом настолько привлекательна и эмоционально окрашена для ребёнка, что часто её рассматривают как конструктивно – игровую деятельность, что не противоречит возрастным особенностям детей.</a:t>
            </a:r>
          </a:p>
          <a:p>
            <a:pPr lvl="0" algn="just"/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4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5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10406"/>
            <a:ext cx="74168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97510"/>
            <a:ext cx="74168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важнейшим спутником детства, ведущим видом деятельности дошкольника. Конструирование позволяет детям учиться, играя и обучаясь в игре. В ходе образовательной деятельности дети становятся строителями, архитекторами и творцами, играя, они придумывают и воплощают в жизнь свои идеи.</a:t>
            </a:r>
          </a:p>
          <a:p>
            <a:pPr lvl="0" algn="just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Начиная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конструирования простых фигур, ребёнок совершенствует свои навыки, видя свои успехи, становится более уверенным в себе и переходит к более сложному этапу обучения. Игры с конструкторами выступают способом исследования и ориентации ребёнка в реальном мире, пространстве и времени. Конструктор помогает воплощать в жизнь свои задумки, строить и фантазировать, увлечённо работая и видя конечный результат, расширяя представления об окружающем мире. Опыт, получаемый ребёнком в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конструирования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незаменим в плане формирования и умения и навыков исследовательского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0075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73448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 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конструктивно-модельных способностей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детей младшего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к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 конструирования,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первого опыта при решении конструкторских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задач, знакомство с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конструкторами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творческую активность, самостоятельность в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оптимальных решений в различных ситуациях,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оперативную память , воображение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ышление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и координацию движений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 у детей младшего дошкольного 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возраста;</a:t>
            </a:r>
            <a:endParaRPr lang="ru-RU" sz="19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, дисциплину,</a:t>
            </a:r>
          </a:p>
          <a:p>
            <a:pPr algn="ctr"/>
            <a:r>
              <a:rPr lang="ru-RU" sz="1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способности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10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50941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889844"/>
            <a:ext cx="4464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работы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и анализ образца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последовательности и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способов   выполнения   постройки;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пояснения, вопросы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слово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приемы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обыгрывание созданных построек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оценка процесса работы.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37729"/>
            <a:ext cx="2894305" cy="27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2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128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ситуаций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ребенком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работы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занятия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второй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группы,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воспитатели, 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 творческий</a:t>
            </a:r>
          </a:p>
          <a:p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endParaRPr lang="ru-RU" sz="20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myslide.ru/documents_2/5af0d21842fdb9e4fa08c71ae5e53967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70" t="14620" r="25044" b="9517"/>
          <a:stretch/>
        </p:blipFill>
        <p:spPr bwMode="auto">
          <a:xfrm>
            <a:off x="4644909" y="2375486"/>
            <a:ext cx="3471614" cy="36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786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764703"/>
            <a:ext cx="43924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  <a:endParaRPr lang="ru-RU" sz="16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 инициативу и</a:t>
            </a:r>
          </a:p>
          <a:p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в разных видах деятельности –</a:t>
            </a:r>
          </a:p>
          <a:p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игре, общении, конструировании; </a:t>
            </a:r>
            <a:endParaRPr lang="ru-RU" sz="15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способен выбирать участников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совместной деятельности.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будет развита крупная 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моторики;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свои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и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управлять ими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будет сформирован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устойчивый интерес к конструкторской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желание экспериментировать.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овладеет приемами индивидуального </a:t>
            </a:r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совместного</a:t>
            </a:r>
            <a:endParaRPr lang="ru-RU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конструирования.</a:t>
            </a:r>
            <a:endParaRPr lang="en-US" sz="15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родителей:</a:t>
            </a:r>
            <a:endParaRPr lang="ru-RU" sz="1600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уровень компетентности в вопросах организации конструктивной деятельности;</a:t>
            </a:r>
          </a:p>
          <a:p>
            <a:pPr lvl="0"/>
            <a:r>
              <a:rPr lang="ru-RU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проявится интерес к деятельности детей в детском саду</a:t>
            </a:r>
            <a:endParaRPr lang="ru-RU" sz="15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goodstart.edu.ph/wp-content/uploads/2017/04/boysplayingblock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98442"/>
            <a:ext cx="2880320" cy="205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764703"/>
            <a:ext cx="3168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для воспитателей</a:t>
            </a:r>
            <a:r>
              <a:rPr lang="ru-RU" sz="1200" b="1" u="sng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solidFill>
                <a:srgbClr val="303F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истематизация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конструированию с детьми; </a:t>
            </a: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активности у детей дошкольного возраста и во время совместных мероприятиях с родителями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динство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со стороны персонала группы и родителей; </a:t>
            </a: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крепление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родителями</a:t>
            </a:r>
            <a:r>
              <a:rPr lang="ru-RU" sz="1200" dirty="0">
                <a:solidFill>
                  <a:srgbClr val="303F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0" i="0" dirty="0">
              <a:solidFill>
                <a:srgbClr val="303F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2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704" y="-1141296"/>
            <a:ext cx="6858000" cy="91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908720"/>
            <a:ext cx="7200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70C0"/>
                </a:solidFill>
                <a:latin typeface="Times New Roman"/>
              </a:rPr>
              <a:t>I Подготовительный</a:t>
            </a:r>
            <a:r>
              <a:rPr lang="ru-RU" sz="2400" u="sng" dirty="0">
                <a:solidFill>
                  <a:srgbClr val="0070C0"/>
                </a:solidFill>
                <a:latin typeface="Times New Roman"/>
              </a:rPr>
              <a:t> </a:t>
            </a:r>
            <a:r>
              <a:rPr lang="ru-RU" sz="2400" b="1" u="sng" dirty="0">
                <a:solidFill>
                  <a:srgbClr val="0070C0"/>
                </a:solidFill>
                <a:latin typeface="Times New Roman"/>
              </a:rPr>
              <a:t>этап.</a:t>
            </a:r>
            <a:endParaRPr lang="ru-RU" sz="2400" u="sng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/>
              </a:rPr>
              <a:t>Цель: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п</a:t>
            </a:r>
            <a:r>
              <a:rPr lang="ru-RU" dirty="0" smtClean="0">
                <a:solidFill>
                  <a:srgbClr val="0070C0"/>
                </a:solidFill>
                <a:latin typeface="Times New Roman"/>
              </a:rPr>
              <a:t>овышение </a:t>
            </a:r>
            <a:r>
              <a:rPr lang="ru-RU" dirty="0">
                <a:solidFill>
                  <a:srgbClr val="0070C0"/>
                </a:solidFill>
                <a:latin typeface="Times New Roman"/>
              </a:rPr>
              <a:t>теоретической профессиональной компетенции педагога по вопросам организации проектной деятельности.</a:t>
            </a:r>
            <a:endParaRPr lang="ru-RU" sz="1400" dirty="0">
              <a:solidFill>
                <a:srgbClr val="0070C0"/>
              </a:solidFill>
            </a:endParaRPr>
          </a:p>
          <a:p>
            <a:pPr marL="68326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Определение целей и задач.</a:t>
            </a:r>
            <a:endParaRPr lang="ru-RU" sz="1400" dirty="0">
              <a:solidFill>
                <a:srgbClr val="0070C0"/>
              </a:solidFill>
            </a:endParaRPr>
          </a:p>
          <a:p>
            <a:pPr marL="68326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Подбор дидактического материала.</a:t>
            </a:r>
            <a:endParaRPr lang="ru-RU" sz="1400" dirty="0">
              <a:solidFill>
                <a:srgbClr val="0070C0"/>
              </a:solidFill>
            </a:endParaRPr>
          </a:p>
          <a:p>
            <a:pPr marL="683260">
              <a:buFont typeface="+mj-lt"/>
              <a:buAutoNum type="arabicPeriod"/>
            </a:pPr>
            <a:r>
              <a:rPr lang="ru-RU" dirty="0">
                <a:solidFill>
                  <a:srgbClr val="0070C0"/>
                </a:solidFill>
                <a:latin typeface="Times New Roman"/>
              </a:rPr>
              <a:t>Изучение методической литературы по реализации образовательных областей.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822" y="3124711"/>
            <a:ext cx="3204356" cy="301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01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1615</Words>
  <Application>Microsoft Office PowerPoint</Application>
  <PresentationFormat>Экран (4:3)</PresentationFormat>
  <Paragraphs>420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42</cp:revision>
  <dcterms:created xsi:type="dcterms:W3CDTF">2021-01-08T11:34:07Z</dcterms:created>
  <dcterms:modified xsi:type="dcterms:W3CDTF">2023-01-23T11:49:53Z</dcterms:modified>
</cp:coreProperties>
</file>